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9" r:id="rId3"/>
    <p:sldId id="317" r:id="rId4"/>
    <p:sldId id="308" r:id="rId5"/>
    <p:sldId id="293" r:id="rId6"/>
    <p:sldId id="280" r:id="rId7"/>
    <p:sldId id="260" r:id="rId8"/>
    <p:sldId id="286" r:id="rId9"/>
    <p:sldId id="262" r:id="rId10"/>
    <p:sldId id="263" r:id="rId11"/>
    <p:sldId id="264" r:id="rId12"/>
    <p:sldId id="265" r:id="rId13"/>
    <p:sldId id="266" r:id="rId14"/>
    <p:sldId id="267" r:id="rId15"/>
    <p:sldId id="301" r:id="rId16"/>
    <p:sldId id="302" r:id="rId17"/>
    <p:sldId id="303" r:id="rId18"/>
    <p:sldId id="304" r:id="rId19"/>
    <p:sldId id="318" r:id="rId20"/>
    <p:sldId id="268" r:id="rId21"/>
    <p:sldId id="307" r:id="rId22"/>
    <p:sldId id="298" r:id="rId23"/>
    <p:sldId id="320" r:id="rId24"/>
    <p:sldId id="321" r:id="rId25"/>
    <p:sldId id="322" r:id="rId26"/>
    <p:sldId id="323" r:id="rId27"/>
    <p:sldId id="324" r:id="rId28"/>
    <p:sldId id="325" r:id="rId29"/>
    <p:sldId id="326" r:id="rId30"/>
    <p:sldId id="327" r:id="rId31"/>
    <p:sldId id="328" r:id="rId32"/>
    <p:sldId id="329" r:id="rId33"/>
    <p:sldId id="330" r:id="rId34"/>
    <p:sldId id="299" r:id="rId35"/>
    <p:sldId id="274" r:id="rId36"/>
    <p:sldId id="27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j kumar" initials="Ak" lastIdx="1" clrIdx="0">
    <p:extLst>
      <p:ext uri="{19B8F6BF-5375-455C-9EA6-DF929625EA0E}">
        <p15:presenceInfo xmlns:p15="http://schemas.microsoft.com/office/powerpoint/2012/main" userId="e2a955e66171f1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30" autoAdjust="0"/>
  </p:normalViewPr>
  <p:slideViewPr>
    <p:cSldViewPr>
      <p:cViewPr varScale="1">
        <p:scale>
          <a:sx n="77" d="100"/>
          <a:sy n="77" d="100"/>
        </p:scale>
        <p:origin x="1618"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7/13/2024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1860002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11</a:t>
            </a:fld>
            <a:endParaRPr lang="en-US"/>
          </a:p>
        </p:txBody>
      </p:sp>
    </p:spTree>
    <p:extLst>
      <p:ext uri="{BB962C8B-B14F-4D97-AF65-F5344CB8AC3E}">
        <p14:creationId xmlns:p14="http://schemas.microsoft.com/office/powerpoint/2010/main" val="245540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12</a:t>
            </a:fld>
            <a:endParaRPr lang="en-US"/>
          </a:p>
        </p:txBody>
      </p:sp>
    </p:spTree>
    <p:extLst>
      <p:ext uri="{BB962C8B-B14F-4D97-AF65-F5344CB8AC3E}">
        <p14:creationId xmlns:p14="http://schemas.microsoft.com/office/powerpoint/2010/main" val="418100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13</a:t>
            </a:fld>
            <a:endParaRPr lang="en-US"/>
          </a:p>
        </p:txBody>
      </p:sp>
    </p:spTree>
    <p:extLst>
      <p:ext uri="{BB962C8B-B14F-4D97-AF65-F5344CB8AC3E}">
        <p14:creationId xmlns:p14="http://schemas.microsoft.com/office/powerpoint/2010/main" val="416665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7/13/2024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7/13/2024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7/13/2024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7/13/2024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7/13/2024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7/13/2024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5616" y="928670"/>
            <a:ext cx="8136904" cy="3652458"/>
          </a:xfrm>
        </p:spPr>
        <p:txBody>
          <a:bodyPr>
            <a:normAutofit/>
          </a:bodyPr>
          <a:lstStyle/>
          <a:p>
            <a:pPr algn="ctr"/>
            <a:r>
              <a:rPr lang="en-US" sz="4400" b="1" dirty="0" smtClean="0"/>
              <a:t>Medical Card</a:t>
            </a:r>
            <a:r>
              <a:rPr lang="en-US" sz="4400" b="1" dirty="0"/>
              <a:t/>
            </a:r>
            <a:br>
              <a:rPr lang="en-US" sz="4400" b="1" dirty="0"/>
            </a:br>
            <a:r>
              <a:rPr lang="en-US" sz="4400" b="1" dirty="0" smtClean="0"/>
              <a:t>Generation </a:t>
            </a:r>
            <a:r>
              <a:rPr lang="en-US" sz="4400" b="1" dirty="0"/>
              <a:t>System</a:t>
            </a:r>
            <a:r>
              <a:rPr lang="en-US" b="1" u="sng" dirty="0"/>
              <a:t/>
            </a:r>
            <a:br>
              <a:rPr lang="en-US" b="1" u="sng" dirty="0"/>
            </a:br>
            <a:r>
              <a:rPr lang="en-US" b="1" u="sng" dirty="0"/>
              <a:t/>
            </a:r>
            <a:br>
              <a:rPr lang="en-US" b="1" u="sng" dirty="0"/>
            </a:br>
            <a:r>
              <a:rPr lang="en-US" sz="36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 xmlns:a16="http://schemas.microsoft.com/office/drawing/2014/main" val="20000"/>
                    </a:ext>
                  </a:extLst>
                </a:gridCol>
                <a:gridCol w="3452826">
                  <a:extLst>
                    <a:ext uri="{9D8B030D-6E8A-4147-A177-3AD203B41FA5}">
                      <a16:colId xmlns=""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 xmlns:a16="http://schemas.microsoft.com/office/drawing/2014/main" val="20000"/>
                    </a:ext>
                  </a:extLst>
                </a:gridCol>
                <a:gridCol w="3357586">
                  <a:extLst>
                    <a:ext uri="{9D8B030D-6E8A-4147-A177-3AD203B41FA5}">
                      <a16:colId xmlns=""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a:solidFill>
                            <a:schemeClr val="dk1"/>
                          </a:solidFill>
                          <a:latin typeface="+mn-lt"/>
                          <a:ea typeface="+mn-ea"/>
                          <a:cs typeface="+mn-cs"/>
                        </a:rPr>
                        <a:t>MySQL</a:t>
                      </a:r>
                      <a:endParaRPr lang="en-US" dirty="0"/>
                    </a:p>
                  </a:txBody>
                  <a:tcPr/>
                </a:tc>
                <a:extLst>
                  <a:ext uri="{0D108BD9-81ED-4DB2-BD59-A6C34878D82A}">
                    <a16:rowId xmlns=""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71546"/>
          </a:xfrm>
        </p:spPr>
        <p:txBody>
          <a:bodyPr/>
          <a:lstStyle/>
          <a:p>
            <a:pPr algn="ctr"/>
            <a:r>
              <a:rPr lang="en-IN" b="1" dirty="0"/>
              <a:t>Use Case Diagram</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838" y="1044619"/>
            <a:ext cx="7247619" cy="54807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57232"/>
          </a:xfrm>
        </p:spPr>
        <p:txBody>
          <a:bodyPr/>
          <a:lstStyle/>
          <a:p>
            <a:pPr algn="ctr"/>
            <a:r>
              <a:rPr lang="en-IN" b="1" dirty="0"/>
              <a:t>Continue.......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830484"/>
            <a:ext cx="7200800" cy="587727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Class / Schema Diagram </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608" y="1412776"/>
            <a:ext cx="7312856" cy="46482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908720"/>
          </a:xfrm>
        </p:spPr>
        <p:txBody>
          <a:bodyPr/>
          <a:lstStyle/>
          <a:p>
            <a:pPr algn="ctr"/>
            <a:r>
              <a:rPr lang="en-IN" b="1" dirty="0"/>
              <a:t>ER Diagram</a:t>
            </a:r>
            <a:endParaRPr lang="en-US" b="1" dirty="0"/>
          </a:p>
        </p:txBody>
      </p:sp>
      <p:sp>
        <p:nvSpPr>
          <p:cNvPr id="3" name="Rectangle 2"/>
          <p:cNvSpPr>
            <a:spLocks noChangeArrowheads="1"/>
          </p:cNvSpPr>
          <p:nvPr/>
        </p:nvSpPr>
        <p:spPr bwMode="auto">
          <a:xfrm>
            <a:off x="1402607" y="11429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4" name="Picture 10" descr="mc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42984"/>
            <a:ext cx="7344816" cy="545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E7AA75-64EE-4E38-B523-7445FCFD5592}"/>
              </a:ext>
            </a:extLst>
          </p:cNvPr>
          <p:cNvSpPr>
            <a:spLocks noGrp="1"/>
          </p:cNvSpPr>
          <p:nvPr>
            <p:ph type="title"/>
          </p:nvPr>
        </p:nvSpPr>
        <p:spPr/>
        <p:txBody>
          <a:bodyPr/>
          <a:lstStyle/>
          <a:p>
            <a:pPr algn="ctr"/>
            <a:r>
              <a:rPr lang="en-IN" b="1" dirty="0"/>
              <a:t>Data Flow Diagram</a:t>
            </a:r>
          </a:p>
        </p:txBody>
      </p:sp>
      <p:sp>
        <p:nvSpPr>
          <p:cNvPr id="3" name="Content Placeholder 2">
            <a:extLst>
              <a:ext uri="{FF2B5EF4-FFF2-40B4-BE49-F238E27FC236}">
                <a16:creationId xmlns="" xmlns:a16="http://schemas.microsoft.com/office/drawing/2014/main" id="{38163471-0F2B-4A33-BEF1-2B60A9F32866}"/>
              </a:ext>
            </a:extLst>
          </p:cNvPr>
          <p:cNvSpPr>
            <a:spLocks noGrp="1"/>
          </p:cNvSpPr>
          <p:nvPr>
            <p:ph idx="1"/>
          </p:nvPr>
        </p:nvSpPr>
        <p:spPr/>
        <p:txBody>
          <a:bodyPr/>
          <a:lstStyle/>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A data flow diagram is graphical tool used to describe and analyze movement of data through a system.  These are the central tool and the basis from which the other components are developed.  The transformation of data from input to output, through processed, may be described logically and independently of physical components associated with the system. </a:t>
            </a:r>
            <a:endParaRPr lang="en-IN" sz="1800" dirty="0">
              <a:effectLst/>
              <a:latin typeface="Times New Roman" panose="02020603050405020304" pitchFamily="18" charset="0"/>
              <a:ea typeface="Times New Roman" panose="02020603050405020304" pitchFamily="18" charset="0"/>
            </a:endParaRPr>
          </a:p>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These are known as the logical data flow diagrams.  The physical data flow diagrams show the actual implements and movement of data between people, departments and workstations.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08975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B4C255-AAEC-44DC-BBCA-6666C538E649}"/>
              </a:ext>
            </a:extLst>
          </p:cNvPr>
          <p:cNvSpPr>
            <a:spLocks noGrp="1"/>
          </p:cNvSpPr>
          <p:nvPr>
            <p:ph type="title"/>
          </p:nvPr>
        </p:nvSpPr>
        <p:spPr>
          <a:xfrm>
            <a:off x="1435608" y="116632"/>
            <a:ext cx="7498080" cy="936104"/>
          </a:xfrm>
        </p:spPr>
        <p:txBody>
          <a:bodyPr/>
          <a:lstStyle/>
          <a:p>
            <a:pPr algn="ctr"/>
            <a:r>
              <a:rPr lang="en-US" b="1" dirty="0"/>
              <a:t>Continue…..</a:t>
            </a:r>
            <a:endParaRPr lang="en-IN" b="1" dirty="0"/>
          </a:p>
        </p:txBody>
      </p:sp>
      <p:pic>
        <p:nvPicPr>
          <p:cNvPr id="5" name="Picture 4"/>
          <p:cNvPicPr/>
          <p:nvPr/>
        </p:nvPicPr>
        <p:blipFill>
          <a:blip r:embed="rId2"/>
          <a:stretch>
            <a:fillRect/>
          </a:stretch>
        </p:blipFill>
        <p:spPr>
          <a:xfrm>
            <a:off x="1462788" y="1268760"/>
            <a:ext cx="7470899" cy="4373880"/>
          </a:xfrm>
          <a:prstGeom prst="rect">
            <a:avLst/>
          </a:prstGeom>
        </p:spPr>
      </p:pic>
    </p:spTree>
    <p:extLst>
      <p:ext uri="{BB962C8B-B14F-4D97-AF65-F5344CB8AC3E}">
        <p14:creationId xmlns:p14="http://schemas.microsoft.com/office/powerpoint/2010/main" val="2250306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924A0A-0578-4B18-9AC7-F1B3849BF5B3}"/>
              </a:ext>
            </a:extLst>
          </p:cNvPr>
          <p:cNvSpPr>
            <a:spLocks noGrp="1"/>
          </p:cNvSpPr>
          <p:nvPr>
            <p:ph type="title"/>
          </p:nvPr>
        </p:nvSpPr>
        <p:spPr>
          <a:xfrm>
            <a:off x="1435608" y="-99392"/>
            <a:ext cx="7498080" cy="1080120"/>
          </a:xfrm>
        </p:spPr>
        <p:txBody>
          <a:bodyPr/>
          <a:lstStyle/>
          <a:p>
            <a:pPr algn="ctr"/>
            <a:r>
              <a:rPr lang="en-US" b="1" dirty="0"/>
              <a:t>Continue…..</a:t>
            </a:r>
            <a:endParaRPr lang="en-IN" dirty="0"/>
          </a:p>
        </p:txBody>
      </p:sp>
      <p:pic>
        <p:nvPicPr>
          <p:cNvPr id="5" name="Picture 4"/>
          <p:cNvPicPr/>
          <p:nvPr/>
        </p:nvPicPr>
        <p:blipFill>
          <a:blip r:embed="rId2"/>
          <a:stretch>
            <a:fillRect/>
          </a:stretch>
        </p:blipFill>
        <p:spPr>
          <a:xfrm>
            <a:off x="1259632" y="1124744"/>
            <a:ext cx="7560840" cy="5158353"/>
          </a:xfrm>
          <a:prstGeom prst="rect">
            <a:avLst/>
          </a:prstGeom>
        </p:spPr>
      </p:pic>
    </p:spTree>
    <p:extLst>
      <p:ext uri="{BB962C8B-B14F-4D97-AF65-F5344CB8AC3E}">
        <p14:creationId xmlns:p14="http://schemas.microsoft.com/office/powerpoint/2010/main" val="2456773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294BAD-F3CD-450B-A2B4-55529CDF64F5}"/>
              </a:ext>
            </a:extLst>
          </p:cNvPr>
          <p:cNvSpPr>
            <a:spLocks noGrp="1"/>
          </p:cNvSpPr>
          <p:nvPr>
            <p:ph type="title"/>
          </p:nvPr>
        </p:nvSpPr>
        <p:spPr>
          <a:xfrm>
            <a:off x="1435608" y="0"/>
            <a:ext cx="7498080" cy="1052736"/>
          </a:xfrm>
        </p:spPr>
        <p:txBody>
          <a:bodyPr/>
          <a:lstStyle/>
          <a:p>
            <a:pPr algn="ctr"/>
            <a:r>
              <a:rPr lang="en-US" b="1" dirty="0"/>
              <a:t>Continue…..</a:t>
            </a:r>
            <a:endParaRPr lang="en-IN" dirty="0"/>
          </a:p>
        </p:txBody>
      </p:sp>
      <p:pic>
        <p:nvPicPr>
          <p:cNvPr id="5" name="Picture 4"/>
          <p:cNvPicPr/>
          <p:nvPr/>
        </p:nvPicPr>
        <p:blipFill>
          <a:blip r:embed="rId2"/>
          <a:stretch>
            <a:fillRect/>
          </a:stretch>
        </p:blipFill>
        <p:spPr>
          <a:xfrm>
            <a:off x="1619672" y="1058010"/>
            <a:ext cx="7056784" cy="5314950"/>
          </a:xfrm>
          <a:prstGeom prst="rect">
            <a:avLst/>
          </a:prstGeom>
        </p:spPr>
      </p:pic>
    </p:spTree>
    <p:extLst>
      <p:ext uri="{BB962C8B-B14F-4D97-AF65-F5344CB8AC3E}">
        <p14:creationId xmlns:p14="http://schemas.microsoft.com/office/powerpoint/2010/main" val="705936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294BAD-F3CD-450B-A2B4-55529CDF64F5}"/>
              </a:ext>
            </a:extLst>
          </p:cNvPr>
          <p:cNvSpPr>
            <a:spLocks noGrp="1"/>
          </p:cNvSpPr>
          <p:nvPr>
            <p:ph type="title"/>
          </p:nvPr>
        </p:nvSpPr>
        <p:spPr>
          <a:xfrm>
            <a:off x="1435608" y="0"/>
            <a:ext cx="7498080" cy="1052736"/>
          </a:xfrm>
        </p:spPr>
        <p:txBody>
          <a:bodyPr/>
          <a:lstStyle/>
          <a:p>
            <a:pPr algn="ctr"/>
            <a:r>
              <a:rPr lang="en-US" b="1" dirty="0"/>
              <a:t>Continue…..</a:t>
            </a:r>
            <a:endParaRPr lang="en-IN" dirty="0"/>
          </a:p>
        </p:txBody>
      </p:sp>
      <p:pic>
        <p:nvPicPr>
          <p:cNvPr id="4" name="Picture 3"/>
          <p:cNvPicPr/>
          <p:nvPr/>
        </p:nvPicPr>
        <p:blipFill>
          <a:blip r:embed="rId2"/>
          <a:stretch>
            <a:fillRect/>
          </a:stretch>
        </p:blipFill>
        <p:spPr>
          <a:xfrm>
            <a:off x="1547664" y="1052736"/>
            <a:ext cx="7200800" cy="5400600"/>
          </a:xfrm>
          <a:prstGeom prst="rect">
            <a:avLst/>
          </a:prstGeom>
        </p:spPr>
      </p:pic>
    </p:spTree>
    <p:extLst>
      <p:ext uri="{BB962C8B-B14F-4D97-AF65-F5344CB8AC3E}">
        <p14:creationId xmlns:p14="http://schemas.microsoft.com/office/powerpoint/2010/main" val="1749368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b="1" dirty="0" smtClean="0"/>
              <a:t>Abstract</a:t>
            </a:r>
            <a:r>
              <a:rPr lang="en-US" dirty="0"/>
              <a:t/>
            </a:r>
            <a:br>
              <a:rPr lang="en-US" dirty="0"/>
            </a:br>
            <a:endParaRPr lang="en-US" dirty="0"/>
          </a:p>
        </p:txBody>
      </p:sp>
      <p:sp>
        <p:nvSpPr>
          <p:cNvPr id="3" name="Content Placeholder 2"/>
          <p:cNvSpPr>
            <a:spLocks noGrp="1"/>
          </p:cNvSpPr>
          <p:nvPr>
            <p:ph idx="1"/>
          </p:nvPr>
        </p:nvSpPr>
        <p:spPr>
          <a:xfrm>
            <a:off x="1435608" y="857232"/>
            <a:ext cx="7498080" cy="5596104"/>
          </a:xfrm>
        </p:spPr>
        <p:txBody>
          <a:bodyPr>
            <a:normAutofit fontScale="85000" lnSpcReduction="20000"/>
          </a:bodyPr>
          <a:lstStyle/>
          <a:p>
            <a:pPr algn="just">
              <a:buNone/>
            </a:pPr>
            <a:r>
              <a:rPr lang="en-US" dirty="0"/>
              <a:t>The aim of this proposed of ‘Medical Card Generations System’ is to improve efficiency, access and accountability of health-care services and also develop to automate its existing manual system by the help of computerized equipment and full-fledge computer software, fulfilling their requirements so that their valuable date can be stored for a longer period with easy accessing and manipulation of the same. Basically the project describes how to handle good performance and provide better services to users. This project can lead to error free, secure, reliable and fast management system. This system will help the organization in better utilization of resources.</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870CD3-66F6-49AF-BEFC-4F2E1AF77D0A}"/>
              </a:ext>
            </a:extLst>
          </p:cNvPr>
          <p:cNvSpPr>
            <a:spLocks noGrp="1"/>
          </p:cNvSpPr>
          <p:nvPr>
            <p:ph type="title"/>
          </p:nvPr>
        </p:nvSpPr>
        <p:spPr>
          <a:xfrm>
            <a:off x="1435608" y="-171400"/>
            <a:ext cx="7498080" cy="1224136"/>
          </a:xfrm>
        </p:spPr>
        <p:txBody>
          <a:bodyPr/>
          <a:lstStyle/>
          <a:p>
            <a:pPr algn="ctr"/>
            <a:r>
              <a:rPr lang="en-US" b="1" u="sng" dirty="0"/>
              <a:t>Project Screens</a:t>
            </a:r>
            <a:endParaRPr lang="en-IN" dirty="0"/>
          </a:p>
        </p:txBody>
      </p:sp>
      <p:pic>
        <p:nvPicPr>
          <p:cNvPr id="4" name="Picture 3"/>
          <p:cNvPicPr/>
          <p:nvPr/>
        </p:nvPicPr>
        <p:blipFill>
          <a:blip r:embed="rId2"/>
          <a:stretch>
            <a:fillRect/>
          </a:stretch>
        </p:blipFill>
        <p:spPr>
          <a:xfrm>
            <a:off x="1547664" y="836712"/>
            <a:ext cx="7200800" cy="5913120"/>
          </a:xfrm>
          <a:prstGeom prst="rect">
            <a:avLst/>
          </a:prstGeom>
        </p:spPr>
      </p:pic>
    </p:spTree>
    <p:extLst>
      <p:ext uri="{BB962C8B-B14F-4D97-AF65-F5344CB8AC3E}">
        <p14:creationId xmlns:p14="http://schemas.microsoft.com/office/powerpoint/2010/main" val="2598451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619672" y="332656"/>
            <a:ext cx="6840760" cy="5904656"/>
          </a:xfrm>
          <a:prstGeom prst="rect">
            <a:avLst/>
          </a:prstGeom>
        </p:spPr>
      </p:pic>
    </p:spTree>
    <p:extLst>
      <p:ext uri="{BB962C8B-B14F-4D97-AF65-F5344CB8AC3E}">
        <p14:creationId xmlns:p14="http://schemas.microsoft.com/office/powerpoint/2010/main" val="3141178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332656"/>
            <a:ext cx="6696744" cy="5906135"/>
          </a:xfrm>
          <a:prstGeom prst="rect">
            <a:avLst/>
          </a:prstGeom>
        </p:spPr>
      </p:pic>
    </p:spTree>
    <p:extLst>
      <p:ext uri="{BB962C8B-B14F-4D97-AF65-F5344CB8AC3E}">
        <p14:creationId xmlns:p14="http://schemas.microsoft.com/office/powerpoint/2010/main" val="2452981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Contact-U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404664"/>
            <a:ext cx="6624736" cy="5616624"/>
          </a:xfrm>
          <a:prstGeom prst="rect">
            <a:avLst/>
          </a:prstGeom>
          <a:noFill/>
          <a:ln>
            <a:noFill/>
          </a:ln>
        </p:spPr>
      </p:pic>
    </p:spTree>
    <p:extLst>
      <p:ext uri="{BB962C8B-B14F-4D97-AF65-F5344CB8AC3E}">
        <p14:creationId xmlns:p14="http://schemas.microsoft.com/office/powerpoint/2010/main" val="3909210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128792" cy="2851785"/>
          </a:xfrm>
          <a:prstGeom prst="rect">
            <a:avLst/>
          </a:prstGeom>
        </p:spPr>
      </p:pic>
      <p:pic>
        <p:nvPicPr>
          <p:cNvPr id="3" name="Picture 2"/>
          <p:cNvPicPr/>
          <p:nvPr/>
        </p:nvPicPr>
        <p:blipFill>
          <a:blip r:embed="rId3"/>
          <a:stretch>
            <a:fillRect/>
          </a:stretch>
        </p:blipFill>
        <p:spPr>
          <a:xfrm>
            <a:off x="1336914" y="3501008"/>
            <a:ext cx="7051510" cy="2745740"/>
          </a:xfrm>
          <a:prstGeom prst="rect">
            <a:avLst/>
          </a:prstGeom>
        </p:spPr>
      </p:pic>
    </p:spTree>
    <p:extLst>
      <p:ext uri="{BB962C8B-B14F-4D97-AF65-F5344CB8AC3E}">
        <p14:creationId xmlns:p14="http://schemas.microsoft.com/office/powerpoint/2010/main" val="3007698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Dashboar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16632"/>
            <a:ext cx="7128792" cy="2823210"/>
          </a:xfrm>
          <a:prstGeom prst="rect">
            <a:avLst/>
          </a:prstGeom>
          <a:noFill/>
          <a:ln>
            <a:noFill/>
          </a:ln>
        </p:spPr>
      </p:pic>
      <p:pic>
        <p:nvPicPr>
          <p:cNvPr id="3" name="Picture 2"/>
          <p:cNvPicPr/>
          <p:nvPr/>
        </p:nvPicPr>
        <p:blipFill>
          <a:blip r:embed="rId3"/>
          <a:stretch>
            <a:fillRect/>
          </a:stretch>
        </p:blipFill>
        <p:spPr>
          <a:xfrm>
            <a:off x="1413992" y="3356992"/>
            <a:ext cx="7118447" cy="2538095"/>
          </a:xfrm>
          <a:prstGeom prst="rect">
            <a:avLst/>
          </a:prstGeom>
        </p:spPr>
      </p:pic>
    </p:spTree>
    <p:extLst>
      <p:ext uri="{BB962C8B-B14F-4D97-AF65-F5344CB8AC3E}">
        <p14:creationId xmlns:p14="http://schemas.microsoft.com/office/powerpoint/2010/main" val="33645512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188640"/>
            <a:ext cx="7416824" cy="2211070"/>
          </a:xfrm>
          <a:prstGeom prst="rect">
            <a:avLst/>
          </a:prstGeom>
        </p:spPr>
      </p:pic>
      <p:pic>
        <p:nvPicPr>
          <p:cNvPr id="3" name="Picture 2"/>
          <p:cNvPicPr/>
          <p:nvPr/>
        </p:nvPicPr>
        <p:blipFill>
          <a:blip r:embed="rId3"/>
          <a:stretch>
            <a:fillRect/>
          </a:stretch>
        </p:blipFill>
        <p:spPr>
          <a:xfrm>
            <a:off x="1267744" y="2708920"/>
            <a:ext cx="7408711" cy="3924300"/>
          </a:xfrm>
          <a:prstGeom prst="rect">
            <a:avLst/>
          </a:prstGeom>
        </p:spPr>
      </p:pic>
    </p:spTree>
    <p:extLst>
      <p:ext uri="{BB962C8B-B14F-4D97-AF65-F5344CB8AC3E}">
        <p14:creationId xmlns:p14="http://schemas.microsoft.com/office/powerpoint/2010/main" val="3377806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Manage-Medical-Car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88640"/>
            <a:ext cx="7632848" cy="2823210"/>
          </a:xfrm>
          <a:prstGeom prst="rect">
            <a:avLst/>
          </a:prstGeom>
          <a:noFill/>
          <a:ln>
            <a:noFill/>
          </a:ln>
        </p:spPr>
      </p:pic>
      <p:pic>
        <p:nvPicPr>
          <p:cNvPr id="3" name="Picture 2"/>
          <p:cNvPicPr/>
          <p:nvPr/>
        </p:nvPicPr>
        <p:blipFill>
          <a:blip r:embed="rId3"/>
          <a:stretch>
            <a:fillRect/>
          </a:stretch>
        </p:blipFill>
        <p:spPr>
          <a:xfrm>
            <a:off x="1259632" y="3212976"/>
            <a:ext cx="7632848" cy="3473422"/>
          </a:xfrm>
          <a:prstGeom prst="rect">
            <a:avLst/>
          </a:prstGeom>
        </p:spPr>
      </p:pic>
    </p:spTree>
    <p:extLst>
      <p:ext uri="{BB962C8B-B14F-4D97-AF65-F5344CB8AC3E}">
        <p14:creationId xmlns:p14="http://schemas.microsoft.com/office/powerpoint/2010/main" val="227508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b="36372"/>
          <a:stretch/>
        </p:blipFill>
        <p:spPr>
          <a:xfrm>
            <a:off x="1331640" y="260648"/>
            <a:ext cx="7272808" cy="1944216"/>
          </a:xfrm>
          <a:prstGeom prst="rect">
            <a:avLst/>
          </a:prstGeom>
        </p:spPr>
      </p:pic>
      <p:pic>
        <p:nvPicPr>
          <p:cNvPr id="3" name="Picture 2"/>
          <p:cNvPicPr/>
          <p:nvPr/>
        </p:nvPicPr>
        <p:blipFill>
          <a:blip r:embed="rId3"/>
          <a:stretch>
            <a:fillRect/>
          </a:stretch>
        </p:blipFill>
        <p:spPr>
          <a:xfrm>
            <a:off x="1475656" y="3068960"/>
            <a:ext cx="7128792" cy="3096344"/>
          </a:xfrm>
          <a:prstGeom prst="rect">
            <a:avLst/>
          </a:prstGeom>
        </p:spPr>
      </p:pic>
    </p:spTree>
    <p:extLst>
      <p:ext uri="{BB962C8B-B14F-4D97-AF65-F5344CB8AC3E}">
        <p14:creationId xmlns:p14="http://schemas.microsoft.com/office/powerpoint/2010/main" val="2483147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15416"/>
            <a:ext cx="7498080" cy="864096"/>
          </a:xfrm>
        </p:spPr>
        <p:txBody>
          <a:bodyPr/>
          <a:lstStyle/>
          <a:p>
            <a:pPr algn="ctr"/>
            <a:r>
              <a:rPr lang="en-US" b="1" dirty="0" smtClean="0"/>
              <a:t>Introduction</a:t>
            </a:r>
            <a:endParaRPr lang="en-US" b="1" dirty="0"/>
          </a:p>
        </p:txBody>
      </p:sp>
      <p:sp>
        <p:nvSpPr>
          <p:cNvPr id="3" name="Content Placeholder 2"/>
          <p:cNvSpPr>
            <a:spLocks noGrp="1"/>
          </p:cNvSpPr>
          <p:nvPr>
            <p:ph idx="1"/>
          </p:nvPr>
        </p:nvSpPr>
        <p:spPr>
          <a:xfrm>
            <a:off x="1435608" y="836712"/>
            <a:ext cx="7498080" cy="5411688"/>
          </a:xfrm>
        </p:spPr>
        <p:txBody>
          <a:bodyPr>
            <a:normAutofit fontScale="77500" lnSpcReduction="20000"/>
          </a:bodyPr>
          <a:lstStyle/>
          <a:p>
            <a:pPr algn="just"/>
            <a:r>
              <a:rPr lang="en-US" dirty="0"/>
              <a:t>The ‘Medical Card Generations System’ has been designed to override the problem of existing manual system. This web application is supported to eliminate and in some case reduce the hardship faced by manual system. The application is reduced as much as possible to avoid errors while entering the data. It’s also provide message while entering invalid data. No formal knowledge is required for the user to operate this system. Overall we said that ‘Medical Card Generations System’ is user friendly. </a:t>
            </a:r>
            <a:endParaRPr lang="en-US" dirty="0" smtClean="0"/>
          </a:p>
          <a:p>
            <a:pPr marL="82296" indent="0" algn="just">
              <a:buNone/>
            </a:pPr>
            <a:endParaRPr lang="en-US" dirty="0"/>
          </a:p>
          <a:p>
            <a:pPr algn="just"/>
            <a:r>
              <a:rPr lang="en-US" dirty="0"/>
              <a:t>In ‘Medical Card Generations System’ we use PHP and MySQL Database. This project keeps the records of medical cards. ‘Medical Card Generations System’ has two module i.e. admin and user.</a:t>
            </a:r>
          </a:p>
          <a:p>
            <a:pPr marL="82296" indent="0">
              <a:buNone/>
            </a:pPr>
            <a:endParaRPr lang="en-US" dirty="0"/>
          </a:p>
        </p:txBody>
      </p:sp>
    </p:spTree>
    <p:extLst>
      <p:ext uri="{BB962C8B-B14F-4D97-AF65-F5344CB8AC3E}">
        <p14:creationId xmlns:p14="http://schemas.microsoft.com/office/powerpoint/2010/main" val="222952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188640"/>
            <a:ext cx="6984776" cy="2851785"/>
          </a:xfrm>
          <a:prstGeom prst="rect">
            <a:avLst/>
          </a:prstGeom>
        </p:spPr>
      </p:pic>
      <p:pic>
        <p:nvPicPr>
          <p:cNvPr id="3" name="Picture 2"/>
          <p:cNvPicPr/>
          <p:nvPr/>
        </p:nvPicPr>
        <p:blipFill>
          <a:blip r:embed="rId3"/>
          <a:stretch>
            <a:fillRect/>
          </a:stretch>
        </p:blipFill>
        <p:spPr>
          <a:xfrm>
            <a:off x="1435494" y="3212976"/>
            <a:ext cx="6952930" cy="3566160"/>
          </a:xfrm>
          <a:prstGeom prst="rect">
            <a:avLst/>
          </a:prstGeom>
        </p:spPr>
      </p:pic>
    </p:spTree>
    <p:extLst>
      <p:ext uri="{BB962C8B-B14F-4D97-AF65-F5344CB8AC3E}">
        <p14:creationId xmlns:p14="http://schemas.microsoft.com/office/powerpoint/2010/main" val="31796311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Read-Enquir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60648"/>
            <a:ext cx="7272808" cy="2823210"/>
          </a:xfrm>
          <a:prstGeom prst="rect">
            <a:avLst/>
          </a:prstGeom>
          <a:noFill/>
          <a:ln>
            <a:noFill/>
          </a:ln>
        </p:spPr>
      </p:pic>
      <p:pic>
        <p:nvPicPr>
          <p:cNvPr id="3" name="Picture 2"/>
          <p:cNvPicPr/>
          <p:nvPr/>
        </p:nvPicPr>
        <p:blipFill>
          <a:blip r:embed="rId3"/>
          <a:stretch>
            <a:fillRect/>
          </a:stretch>
        </p:blipFill>
        <p:spPr>
          <a:xfrm>
            <a:off x="1475656" y="3501008"/>
            <a:ext cx="7200800" cy="2851785"/>
          </a:xfrm>
          <a:prstGeom prst="rect">
            <a:avLst/>
          </a:prstGeom>
        </p:spPr>
      </p:pic>
    </p:spTree>
    <p:extLst>
      <p:ext uri="{BB962C8B-B14F-4D97-AF65-F5344CB8AC3E}">
        <p14:creationId xmlns:p14="http://schemas.microsoft.com/office/powerpoint/2010/main" val="23926648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Search-Medical-Car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476672"/>
            <a:ext cx="7056784" cy="2823210"/>
          </a:xfrm>
          <a:prstGeom prst="rect">
            <a:avLst/>
          </a:prstGeom>
          <a:noFill/>
          <a:ln>
            <a:noFill/>
          </a:ln>
        </p:spPr>
      </p:pic>
      <p:pic>
        <p:nvPicPr>
          <p:cNvPr id="3" name="Picture 2"/>
          <p:cNvPicPr/>
          <p:nvPr/>
        </p:nvPicPr>
        <p:blipFill>
          <a:blip r:embed="rId3"/>
          <a:stretch>
            <a:fillRect/>
          </a:stretch>
        </p:blipFill>
        <p:spPr>
          <a:xfrm>
            <a:off x="1547664" y="3501008"/>
            <a:ext cx="7056784" cy="2851785"/>
          </a:xfrm>
          <a:prstGeom prst="rect">
            <a:avLst/>
          </a:prstGeom>
        </p:spPr>
      </p:pic>
    </p:spTree>
    <p:extLst>
      <p:ext uri="{BB962C8B-B14F-4D97-AF65-F5344CB8AC3E}">
        <p14:creationId xmlns:p14="http://schemas.microsoft.com/office/powerpoint/2010/main" val="1956992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UJ\Downloads\Medical-Card-Generations-System-Medical-Card-Report-Detail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60648"/>
            <a:ext cx="6912768" cy="2823210"/>
          </a:xfrm>
          <a:prstGeom prst="rect">
            <a:avLst/>
          </a:prstGeom>
          <a:noFill/>
          <a:ln>
            <a:noFill/>
          </a:ln>
        </p:spPr>
      </p:pic>
    </p:spTree>
    <p:extLst>
      <p:ext uri="{BB962C8B-B14F-4D97-AF65-F5344CB8AC3E}">
        <p14:creationId xmlns:p14="http://schemas.microsoft.com/office/powerpoint/2010/main" val="1801864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2ACA7B-1F2D-45BB-992C-2BED78C21882}"/>
              </a:ext>
            </a:extLst>
          </p:cNvPr>
          <p:cNvSpPr>
            <a:spLocks noGrp="1"/>
          </p:cNvSpPr>
          <p:nvPr>
            <p:ph type="title"/>
          </p:nvPr>
        </p:nvSpPr>
        <p:spPr>
          <a:xfrm>
            <a:off x="1435608" y="-99392"/>
            <a:ext cx="7498080" cy="936104"/>
          </a:xfrm>
        </p:spPr>
        <p:txBody>
          <a:bodyPr>
            <a:normAutofit/>
          </a:bodyPr>
          <a:lstStyle/>
          <a:p>
            <a:pPr algn="ctr"/>
            <a:r>
              <a:rPr lang="en-US" b="1" dirty="0"/>
              <a:t>Conclusion</a:t>
            </a:r>
            <a:endParaRPr lang="en-IN" b="1" dirty="0"/>
          </a:p>
        </p:txBody>
      </p:sp>
      <p:sp>
        <p:nvSpPr>
          <p:cNvPr id="3" name="Content Placeholder 2">
            <a:extLst>
              <a:ext uri="{FF2B5EF4-FFF2-40B4-BE49-F238E27FC236}">
                <a16:creationId xmlns="" xmlns:a16="http://schemas.microsoft.com/office/drawing/2014/main" id="{18953AA3-A70B-4794-BDDB-21992678BC07}"/>
              </a:ext>
            </a:extLst>
          </p:cNvPr>
          <p:cNvSpPr>
            <a:spLocks noGrp="1"/>
          </p:cNvSpPr>
          <p:nvPr>
            <p:ph idx="1"/>
          </p:nvPr>
        </p:nvSpPr>
        <p:spPr>
          <a:xfrm>
            <a:off x="1115616" y="692696"/>
            <a:ext cx="7818072" cy="6048672"/>
          </a:xfrm>
        </p:spPr>
        <p:txBody>
          <a:bodyPr>
            <a:normAutofit fontScale="70000" lnSpcReduction="20000"/>
          </a:bodyPr>
          <a:lstStyle/>
          <a:p>
            <a:pPr marL="82296" indent="0">
              <a:buNone/>
            </a:pPr>
            <a:r>
              <a:rPr lang="en-US" dirty="0"/>
              <a:t>This Application provides a computerized and automated version of “Medical Card Generations System” which will benefit the users.</a:t>
            </a:r>
          </a:p>
          <a:p>
            <a:pPr marL="82296" indent="0">
              <a:buNone/>
            </a:pPr>
            <a:r>
              <a:rPr lang="en-US" dirty="0"/>
              <a:t>The Application was designed in such a way that future changes can be                               done easily. The following conclusions can be deduced from the development of the project</a:t>
            </a:r>
            <a:r>
              <a:rPr lang="en-US" dirty="0" smtClean="0"/>
              <a:t>.</a:t>
            </a:r>
          </a:p>
          <a:p>
            <a:pPr marL="82296" indent="0">
              <a:buNone/>
            </a:pPr>
            <a:endParaRPr lang="en-US" dirty="0"/>
          </a:p>
          <a:p>
            <a:pPr lvl="0">
              <a:buFont typeface="Wingdings" panose="05000000000000000000" pitchFamily="2" charset="2"/>
              <a:buChar char="v"/>
            </a:pPr>
            <a:r>
              <a:rPr lang="en-US" dirty="0"/>
              <a:t>Automation of the entire system improves the productivity.</a:t>
            </a:r>
          </a:p>
          <a:p>
            <a:pPr lvl="0">
              <a:buFont typeface="Wingdings" panose="05000000000000000000" pitchFamily="2" charset="2"/>
              <a:buChar char="v"/>
            </a:pPr>
            <a:r>
              <a:rPr lang="en-US" dirty="0"/>
              <a:t>It provides a friendly graphical user interface which proves to be better when compared to the existing system.</a:t>
            </a:r>
          </a:p>
          <a:p>
            <a:pPr lvl="0">
              <a:buFont typeface="Wingdings" panose="05000000000000000000" pitchFamily="2" charset="2"/>
              <a:buChar char="v"/>
            </a:pPr>
            <a:r>
              <a:rPr lang="en-US" dirty="0"/>
              <a:t>It gives appropriate access to the authorized users depending on their permissions.</a:t>
            </a:r>
          </a:p>
          <a:p>
            <a:pPr lvl="0">
              <a:buFont typeface="Wingdings" panose="05000000000000000000" pitchFamily="2" charset="2"/>
              <a:buChar char="v"/>
            </a:pPr>
            <a:r>
              <a:rPr lang="en-US" dirty="0"/>
              <a:t>It effectively overcomes the delay in communications.</a:t>
            </a:r>
          </a:p>
          <a:p>
            <a:pPr lvl="0">
              <a:buFont typeface="Wingdings" panose="05000000000000000000" pitchFamily="2" charset="2"/>
              <a:buChar char="v"/>
            </a:pPr>
            <a:r>
              <a:rPr lang="en-US" dirty="0"/>
              <a:t>Updating of information becomes so easier.</a:t>
            </a:r>
          </a:p>
          <a:p>
            <a:pPr lvl="0">
              <a:buFont typeface="Wingdings" panose="05000000000000000000" pitchFamily="2" charset="2"/>
              <a:buChar char="v"/>
            </a:pPr>
            <a:r>
              <a:rPr lang="en-US" dirty="0"/>
              <a:t>System security, data security and reliability are the striking features.</a:t>
            </a:r>
          </a:p>
          <a:p>
            <a:pPr lvl="0">
              <a:buFont typeface="Wingdings" panose="05000000000000000000" pitchFamily="2" charset="2"/>
              <a:buChar char="v"/>
            </a:pPr>
            <a:r>
              <a:rPr lang="en-US" dirty="0"/>
              <a:t>The System has adequate scope for modification in future if it is necessary.</a:t>
            </a:r>
          </a:p>
          <a:p>
            <a:pPr lvl="0"/>
            <a:endParaRPr lang="en-US" dirty="0" smtClean="0"/>
          </a:p>
          <a:p>
            <a:pPr marL="82296" lvl="0" indent="0">
              <a:buNone/>
            </a:pPr>
            <a:endParaRPr lang="en-US" dirty="0"/>
          </a:p>
          <a:p>
            <a:pPr marL="82296" indent="0">
              <a:buNone/>
            </a:pPr>
            <a:endParaRPr lang="en-IN" dirty="0"/>
          </a:p>
        </p:txBody>
      </p:sp>
    </p:spTree>
    <p:extLst>
      <p:ext uri="{BB962C8B-B14F-4D97-AF65-F5344CB8AC3E}">
        <p14:creationId xmlns:p14="http://schemas.microsoft.com/office/powerpoint/2010/main" val="2046140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fontScale="92500" lnSpcReduction="20000"/>
          </a:bodyPr>
          <a:lstStyle/>
          <a:p>
            <a:pPr marL="82296" indent="0">
              <a:buNone/>
            </a:pPr>
            <a:r>
              <a:rPr lang="en-US" b="1" dirty="0"/>
              <a:t>For PHP</a:t>
            </a:r>
            <a:endParaRPr lang="en-US" dirty="0"/>
          </a:p>
          <a:p>
            <a:pPr lvl="0"/>
            <a:r>
              <a:rPr lang="en-US" u="sng" dirty="0">
                <a:hlinkClick r:id="rId2"/>
              </a:rPr>
              <a:t>https://www.w3schools.com/php/default.asp</a:t>
            </a:r>
            <a:endParaRPr lang="en-US" dirty="0"/>
          </a:p>
          <a:p>
            <a:pPr lvl="0"/>
            <a:r>
              <a:rPr lang="en-US" u="sng" dirty="0">
                <a:hlinkClick r:id="rId3"/>
              </a:rPr>
              <a:t>https://www.sitepoint.com/php/</a:t>
            </a:r>
            <a:endParaRPr lang="en-US" dirty="0"/>
          </a:p>
          <a:p>
            <a:pPr lvl="0"/>
            <a:r>
              <a:rPr lang="en-US" u="sng" dirty="0">
                <a:hlinkClick r:id="rId4"/>
              </a:rPr>
              <a:t>https://www.php.net/</a:t>
            </a:r>
            <a:endParaRPr lang="en-US" dirty="0"/>
          </a:p>
          <a:p>
            <a:endParaRPr lang="en-US" dirty="0"/>
          </a:p>
          <a:p>
            <a:pPr marL="82296" indent="0">
              <a:buNone/>
            </a:pPr>
            <a:r>
              <a:rPr lang="en-US" b="1" dirty="0" smtClean="0"/>
              <a:t>For </a:t>
            </a:r>
            <a:r>
              <a:rPr lang="en-US" b="1" dirty="0"/>
              <a:t>MySQL</a:t>
            </a:r>
            <a:endParaRPr lang="en-US" dirty="0"/>
          </a:p>
          <a:p>
            <a:pPr lvl="0"/>
            <a:r>
              <a:rPr lang="en-US" u="sng" dirty="0">
                <a:hlinkClick r:id="rId5"/>
              </a:rPr>
              <a:t>https://www.mysql.com/</a:t>
            </a:r>
            <a:endParaRPr lang="en-US" dirty="0"/>
          </a:p>
          <a:p>
            <a:pPr lvl="0"/>
            <a:r>
              <a:rPr lang="en-US" u="sng" dirty="0">
                <a:hlinkClick r:id="rId6"/>
              </a:rPr>
              <a:t>http://www.mysqltutorial.org</a:t>
            </a:r>
            <a:endParaRPr lang="en-US" dirty="0"/>
          </a:p>
          <a:p>
            <a:pPr marL="82296" indent="0">
              <a:buNone/>
            </a:pPr>
            <a:endParaRPr lang="en-US" dirty="0"/>
          </a:p>
          <a:p>
            <a:pPr marL="82296" indent="0">
              <a:buNone/>
            </a:pPr>
            <a:r>
              <a:rPr lang="en-US" b="1" dirty="0"/>
              <a:t>For XAMPP</a:t>
            </a:r>
            <a:endParaRPr lang="en-US" dirty="0"/>
          </a:p>
          <a:p>
            <a:pPr lvl="0"/>
            <a:r>
              <a:rPr lang="en-US" u="sng" dirty="0">
                <a:hlinkClick r:id="rId7"/>
              </a:rPr>
              <a:t>https://www.apachefriends.org/download.html</a:t>
            </a:r>
            <a:endParaRPr lang="en-US" dirty="0"/>
          </a:p>
          <a:p>
            <a:pPr>
              <a:buNone/>
            </a:pP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99392"/>
            <a:ext cx="7498080" cy="1080120"/>
          </a:xfrm>
        </p:spPr>
        <p:txBody>
          <a:bodyPr/>
          <a:lstStyle/>
          <a:p>
            <a:pPr algn="ctr"/>
            <a:r>
              <a:rPr lang="en-US" b="1" dirty="0" smtClean="0"/>
              <a:t>Project Objective</a:t>
            </a:r>
            <a:endParaRPr lang="en-US" b="1" dirty="0"/>
          </a:p>
        </p:txBody>
      </p:sp>
      <p:sp>
        <p:nvSpPr>
          <p:cNvPr id="3" name="Content Placeholder 2"/>
          <p:cNvSpPr>
            <a:spLocks noGrp="1"/>
          </p:cNvSpPr>
          <p:nvPr>
            <p:ph idx="1"/>
          </p:nvPr>
        </p:nvSpPr>
        <p:spPr>
          <a:xfrm>
            <a:off x="1435608" y="1052736"/>
            <a:ext cx="7498080" cy="5544616"/>
          </a:xfrm>
        </p:spPr>
        <p:txBody>
          <a:bodyPr>
            <a:normAutofit fontScale="70000" lnSpcReduction="20000"/>
          </a:bodyPr>
          <a:lstStyle/>
          <a:p>
            <a:pPr algn="just"/>
            <a:r>
              <a:rPr lang="en-US" dirty="0"/>
              <a:t>Now–a-days, health awareness is not only a growing trend among the nations but also among the individuals. After analyzing and surveying the current health care problems in cities as well as rural areas, we have proposed a “Medical Card Generations System” in order to improve the health care facilities. Then we have focused on analyzing the performance of the proposed health care system to eliminate problems in the existing health care system</a:t>
            </a:r>
            <a:r>
              <a:rPr lang="en-US" dirty="0" smtClean="0"/>
              <a:t>.</a:t>
            </a:r>
          </a:p>
          <a:p>
            <a:pPr marL="82296" indent="0" algn="just">
              <a:buNone/>
            </a:pPr>
            <a:endParaRPr lang="en-US" dirty="0"/>
          </a:p>
          <a:p>
            <a:pPr algn="just"/>
            <a:r>
              <a:rPr lang="en-US" dirty="0"/>
              <a:t>The main objective of the ‘Medical Card Generations System’ project is to manage the details of user medical cards and their enquiries. This ‘Medical Card Generations System’ will definitely reduce the time, energy and money wasted in manually searching the details of the medical cards. With the help of this software, all the services and users can be properly channelized. It is cost effective project and can be used in many organizations.</a:t>
            </a:r>
          </a:p>
          <a:p>
            <a:endParaRPr lang="en-US" dirty="0"/>
          </a:p>
        </p:txBody>
      </p:sp>
    </p:spTree>
    <p:extLst>
      <p:ext uri="{BB962C8B-B14F-4D97-AF65-F5344CB8AC3E}">
        <p14:creationId xmlns:p14="http://schemas.microsoft.com/office/powerpoint/2010/main" val="3604496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1B9B91-957D-4C17-9E56-965383F8719A}"/>
              </a:ext>
            </a:extLst>
          </p:cNvPr>
          <p:cNvSpPr>
            <a:spLocks noGrp="1"/>
          </p:cNvSpPr>
          <p:nvPr>
            <p:ph type="title"/>
          </p:nvPr>
        </p:nvSpPr>
        <p:spPr/>
        <p:txBody>
          <a:bodyPr>
            <a:normAutofit fontScale="90000"/>
          </a:bodyPr>
          <a:lstStyle/>
          <a:p>
            <a:pPr algn="ctr"/>
            <a:r>
              <a:rPr lang="en-US" sz="4000" b="1" dirty="0">
                <a:effectLst/>
                <a:ea typeface="Times New Roman" panose="02020603050405020304" pitchFamily="18" charset="0"/>
                <a:cs typeface="Times New Roman" panose="02020603050405020304" pitchFamily="18" charset="0"/>
              </a:rPr>
              <a:t>Purpose</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 xmlns:a16="http://schemas.microsoft.com/office/drawing/2014/main" id="{82165B24-45F2-4F75-96EF-B13282AADEFC}"/>
              </a:ext>
            </a:extLst>
          </p:cNvPr>
          <p:cNvSpPr>
            <a:spLocks noGrp="1"/>
          </p:cNvSpPr>
          <p:nvPr>
            <p:ph idx="1"/>
          </p:nvPr>
        </p:nvSpPr>
        <p:spPr>
          <a:xfrm>
            <a:off x="1187624" y="1052736"/>
            <a:ext cx="7746064" cy="5688632"/>
          </a:xfrm>
        </p:spPr>
        <p:txBody>
          <a:bodyPr>
            <a:normAutofit/>
          </a:bodyPr>
          <a:lstStyle/>
          <a:p>
            <a:r>
              <a:rPr lang="en-US" sz="2000" dirty="0"/>
              <a:t>Now–a-days, health awareness is not only a growing trend among the nations but also among the individuals. After analyzing and surveying the current health care problems in cities as well as rural areas, we have proposed a “Medical Card Generations System” in order to improve the health care facilities. Then we have focused on analyzing the performance of the proposed health care system to eliminate problems in the existing health care system.</a:t>
            </a:r>
          </a:p>
          <a:p>
            <a:r>
              <a:rPr lang="en-US" sz="2000" dirty="0"/>
              <a:t>The proposed “Medical Card Generations System” is to have everything completely automated and computerized. The software is very easy to use and manage even for a non technical person. The redundancy and ambiguity will be removed by assigning reference number to each medical card.</a:t>
            </a:r>
          </a:p>
          <a:p>
            <a:pPr marL="82296" indent="0">
              <a:buNone/>
            </a:pPr>
            <a:endParaRPr lang="en-IN" sz="1600" dirty="0"/>
          </a:p>
        </p:txBody>
      </p:sp>
    </p:spTree>
    <p:extLst>
      <p:ext uri="{BB962C8B-B14F-4D97-AF65-F5344CB8AC3E}">
        <p14:creationId xmlns:p14="http://schemas.microsoft.com/office/powerpoint/2010/main" val="2239224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71546"/>
          </a:xfrm>
        </p:spPr>
        <p:txBody>
          <a:bodyPr>
            <a:normAutofit/>
          </a:bodyPr>
          <a:lstStyle/>
          <a:p>
            <a:pPr algn="ctr"/>
            <a:r>
              <a:rPr lang="en-US" sz="4000" b="1" dirty="0" smtClean="0"/>
              <a:t>Project Modules</a:t>
            </a:r>
            <a:endParaRPr lang="en-US" sz="4000" dirty="0"/>
          </a:p>
        </p:txBody>
      </p:sp>
      <p:sp>
        <p:nvSpPr>
          <p:cNvPr id="3" name="Content Placeholder 2"/>
          <p:cNvSpPr>
            <a:spLocks noGrp="1"/>
          </p:cNvSpPr>
          <p:nvPr>
            <p:ph idx="1"/>
          </p:nvPr>
        </p:nvSpPr>
        <p:spPr>
          <a:xfrm>
            <a:off x="1435608" y="1071546"/>
            <a:ext cx="7498080" cy="5176854"/>
          </a:xfrm>
        </p:spPr>
        <p:txBody>
          <a:bodyPr>
            <a:normAutofit/>
          </a:bodyPr>
          <a:lstStyle/>
          <a:p>
            <a:r>
              <a:rPr lang="en-US" dirty="0"/>
              <a:t>In ‘Medical Card Generations System’ we use PHP and MySQL Database. This project keeps the records of medical cards. ‘Medical Card Generations System’ has two module i.e. admin and user.</a:t>
            </a:r>
          </a:p>
          <a:p>
            <a:pPr>
              <a:buFont typeface="Wingdings" panose="05000000000000000000" pitchFamily="2" charset="2"/>
              <a:buChar char="Ø"/>
            </a:pPr>
            <a:r>
              <a:rPr lang="en-US" dirty="0" smtClean="0"/>
              <a:t>Admin</a:t>
            </a:r>
          </a:p>
          <a:p>
            <a:pPr>
              <a:buFont typeface="Wingdings" panose="05000000000000000000" pitchFamily="2" charset="2"/>
              <a:buChar char="Ø"/>
            </a:pPr>
            <a:r>
              <a:rPr lang="en-US" dirty="0" smtClean="0"/>
              <a:t>User</a:t>
            </a:r>
            <a:endParaRPr lang="en-US" dirty="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88640"/>
            <a:ext cx="7498080" cy="1025782"/>
          </a:xfrm>
        </p:spPr>
        <p:txBody>
          <a:bodyPr>
            <a:normAutofit fontScale="90000"/>
          </a:bodyPr>
          <a:lstStyle/>
          <a:p>
            <a:pPr algn="ctr"/>
            <a:r>
              <a:rPr lang="en-US" b="1" dirty="0"/>
              <a:t/>
            </a:r>
            <a:br>
              <a:rPr lang="en-US" b="1" dirty="0"/>
            </a:br>
            <a:r>
              <a:rPr lang="en-US" b="1" dirty="0"/>
              <a:t> Admin Module</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1435608" y="928670"/>
            <a:ext cx="7498080" cy="5668682"/>
          </a:xfrm>
        </p:spPr>
        <p:txBody>
          <a:bodyPr>
            <a:normAutofit fontScale="70000" lnSpcReduction="20000"/>
          </a:bodyPr>
          <a:lstStyle/>
          <a:p>
            <a:pPr lvl="0"/>
            <a:r>
              <a:rPr lang="en-US" b="1" dirty="0"/>
              <a:t>Dashboard</a:t>
            </a:r>
            <a:r>
              <a:rPr lang="en-US" dirty="0"/>
              <a:t>:  In this section, admin can briefly view the total medical card created in today’s, yesterday’s and in seven days, total read and unread enquiries.</a:t>
            </a:r>
          </a:p>
          <a:p>
            <a:pPr lvl="0"/>
            <a:r>
              <a:rPr lang="en-US" b="1" dirty="0"/>
              <a:t>Medical Card:  </a:t>
            </a:r>
            <a:r>
              <a:rPr lang="en-US" dirty="0"/>
              <a:t>In this section, admin can manage medical cards (add/delete/update).</a:t>
            </a:r>
          </a:p>
          <a:p>
            <a:pPr lvl="0"/>
            <a:r>
              <a:rPr lang="en-US" b="1" dirty="0"/>
              <a:t>Page: </a:t>
            </a:r>
            <a:r>
              <a:rPr lang="en-US" dirty="0"/>
              <a:t> In this section, admin can manage about us and contact us pages.</a:t>
            </a:r>
          </a:p>
          <a:p>
            <a:pPr lvl="0"/>
            <a:r>
              <a:rPr lang="en-US" b="1" dirty="0"/>
              <a:t>Enquiry:</a:t>
            </a:r>
            <a:r>
              <a:rPr lang="en-US" dirty="0"/>
              <a:t> In this section, admin reads the inquiries which are sent by users.</a:t>
            </a:r>
          </a:p>
          <a:p>
            <a:pPr lvl="0"/>
            <a:r>
              <a:rPr lang="en-US" b="1" dirty="0"/>
              <a:t>Search: </a:t>
            </a:r>
            <a:r>
              <a:rPr lang="en-US" dirty="0"/>
              <a:t>In this section, admin can search a particular medical cards by reference number.</a:t>
            </a:r>
          </a:p>
          <a:p>
            <a:pPr lvl="0"/>
            <a:r>
              <a:rPr lang="en-US" b="1" dirty="0"/>
              <a:t>Reports of Medical Cards: </a:t>
            </a:r>
            <a:r>
              <a:rPr lang="en-US" dirty="0"/>
              <a:t>In this section admin can view and check medical card details in a particular period.</a:t>
            </a:r>
          </a:p>
          <a:p>
            <a:r>
              <a:rPr lang="en-US" dirty="0"/>
              <a:t> </a:t>
            </a:r>
          </a:p>
          <a:p>
            <a:r>
              <a:rPr lang="en-US" dirty="0"/>
              <a:t>Admin can also update his profile, change the password and recover the password.</a:t>
            </a:r>
          </a:p>
          <a:p>
            <a:r>
              <a:rPr lang="en-US" dirty="0"/>
              <a:t> </a:t>
            </a:r>
          </a:p>
          <a:p>
            <a:pPr>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71546"/>
          </a:xfrm>
        </p:spPr>
        <p:txBody>
          <a:bodyPr/>
          <a:lstStyle/>
          <a:p>
            <a:pPr algn="ctr"/>
            <a:r>
              <a:rPr lang="en-US" b="1" dirty="0" smtClean="0"/>
              <a:t>User Module</a:t>
            </a:r>
            <a:endParaRPr lang="en-US" b="1" dirty="0"/>
          </a:p>
        </p:txBody>
      </p:sp>
      <p:sp>
        <p:nvSpPr>
          <p:cNvPr id="3" name="Content Placeholder 2"/>
          <p:cNvSpPr>
            <a:spLocks noGrp="1"/>
          </p:cNvSpPr>
          <p:nvPr>
            <p:ph idx="1"/>
          </p:nvPr>
        </p:nvSpPr>
        <p:spPr>
          <a:xfrm>
            <a:off x="1435608" y="1412776"/>
            <a:ext cx="7498080" cy="5328592"/>
          </a:xfrm>
        </p:spPr>
        <p:txBody>
          <a:bodyPr>
            <a:normAutofit lnSpcReduction="10000"/>
          </a:bodyPr>
          <a:lstStyle/>
          <a:p>
            <a:pPr lvl="0" fontAlgn="base"/>
            <a:r>
              <a:rPr lang="en-US" b="1" dirty="0"/>
              <a:t>Home Page: </a:t>
            </a:r>
            <a:r>
              <a:rPr lang="en-US" dirty="0"/>
              <a:t>User can visit home page.</a:t>
            </a:r>
          </a:p>
          <a:p>
            <a:pPr lvl="0" fontAlgn="base"/>
            <a:r>
              <a:rPr lang="en-US" b="1" dirty="0"/>
              <a:t>Medical Card: </a:t>
            </a:r>
            <a:r>
              <a:rPr lang="en-US" dirty="0"/>
              <a:t>User can view his/her medical card and take print with the help of their Reference Number.</a:t>
            </a:r>
          </a:p>
          <a:p>
            <a:pPr lvl="0" fontAlgn="base"/>
            <a:r>
              <a:rPr lang="en-US" b="1" dirty="0"/>
              <a:t>About Us</a:t>
            </a:r>
            <a:r>
              <a:rPr lang="en-US" dirty="0"/>
              <a:t>: User sees the details of .website administrator.</a:t>
            </a:r>
          </a:p>
          <a:p>
            <a:pPr lvl="0" fontAlgn="base"/>
            <a:r>
              <a:rPr lang="en-US" b="1" dirty="0"/>
              <a:t>Contact Us</a:t>
            </a:r>
            <a:r>
              <a:rPr lang="en-US" dirty="0"/>
              <a:t>: User can contact with website administrator and sent enquiry to them.</a:t>
            </a:r>
          </a:p>
          <a:p>
            <a:pPr fontAlgn="base"/>
            <a:r>
              <a:rPr lang="en-US" b="1" dirty="0"/>
              <a:t>Note</a:t>
            </a:r>
            <a:r>
              <a:rPr lang="en-US" dirty="0"/>
              <a:t>:  In this project, the MD5 encryption method was used.</a:t>
            </a:r>
          </a:p>
          <a:p>
            <a:pPr marL="82296" indent="0">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1355</TotalTime>
  <Words>1073</Words>
  <Application>Microsoft Office PowerPoint</Application>
  <PresentationFormat>On-screen Show (4:3)</PresentationFormat>
  <Paragraphs>130</Paragraphs>
  <Slides>36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Gill Sans MT</vt:lpstr>
      <vt:lpstr>Times New Roman</vt:lpstr>
      <vt:lpstr>Verdana</vt:lpstr>
      <vt:lpstr>Wingdings</vt:lpstr>
      <vt:lpstr>Wingdings 2</vt:lpstr>
      <vt:lpstr>Solstice</vt:lpstr>
      <vt:lpstr>Medical Card Generation System  Developed in PHP &amp; MySQL </vt:lpstr>
      <vt:lpstr>Abstract </vt:lpstr>
      <vt:lpstr>Introduction</vt:lpstr>
      <vt:lpstr>Project Objective</vt:lpstr>
      <vt:lpstr>Purpose </vt:lpstr>
      <vt:lpstr>Project Modules</vt:lpstr>
      <vt:lpstr>  Admin Module  </vt:lpstr>
      <vt:lpstr>User Module</vt:lpstr>
      <vt:lpstr>Requirement Specification </vt:lpstr>
      <vt:lpstr>Continue.....</vt:lpstr>
      <vt:lpstr>Use Case Diagram</vt:lpstr>
      <vt:lpstr>Continue.......</vt:lpstr>
      <vt:lpstr>Class / Schema Diagram </vt:lpstr>
      <vt:lpstr>ER Diagram</vt:lpstr>
      <vt:lpstr>Data Flow Diagram</vt:lpstr>
      <vt:lpstr>Continue…..</vt:lpstr>
      <vt:lpstr>Continue…..</vt:lpstr>
      <vt:lpstr>Continue…..</vt:lpstr>
      <vt:lpstr>Continue…..</vt:lpstr>
      <vt:lpstr>Implementation and  System Testing </vt:lpstr>
      <vt:lpstr>Project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Microsoft account</cp:lastModifiedBy>
  <cp:revision>54</cp:revision>
  <dcterms:created xsi:type="dcterms:W3CDTF">2021-11-06T13:13:02Z</dcterms:created>
  <dcterms:modified xsi:type="dcterms:W3CDTF">2024-07-13T13:34:28Z</dcterms:modified>
</cp:coreProperties>
</file>